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7" r:id="rId4"/>
    <p:sldId id="266" r:id="rId5"/>
    <p:sldId id="258" r:id="rId6"/>
    <p:sldId id="259" r:id="rId7"/>
    <p:sldId id="260" r:id="rId8"/>
    <p:sldId id="263" r:id="rId9"/>
    <p:sldId id="270" r:id="rId1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7149"/>
    <a:srgbClr val="603813"/>
    <a:srgbClr val="56A14C"/>
    <a:srgbClr val="662D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A1BC-34E6-4F69-BAA7-E7AA549C3608}" type="datetimeFigureOut">
              <a:rPr lang="es-CL" smtClean="0"/>
              <a:t>12-04-2023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4E-9F1C-4315-BF5E-3E2312D89EF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2398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í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 userDrawn="1"/>
        </p:nvSpPr>
        <p:spPr>
          <a:xfrm>
            <a:off x="0" y="0"/>
            <a:ext cx="40386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ángulo 7"/>
          <p:cNvSpPr/>
          <p:nvPr userDrawn="1"/>
        </p:nvSpPr>
        <p:spPr>
          <a:xfrm>
            <a:off x="0" y="0"/>
            <a:ext cx="395290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7" y="2194424"/>
            <a:ext cx="2887481" cy="1713502"/>
          </a:xfrm>
        </p:spPr>
        <p:txBody>
          <a:bodyPr anchor="b"/>
          <a:lstStyle>
            <a:lvl1pPr>
              <a:defRPr sz="3200" b="0" baseline="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Título categoría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98125" y="1436913"/>
            <a:ext cx="6757263" cy="4332059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 sz="18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16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4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4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4E-9F1C-4315-BF5E-3E2312D89EF3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Marcador de texto 2"/>
          <p:cNvSpPr>
            <a:spLocks noGrp="1"/>
          </p:cNvSpPr>
          <p:nvPr>
            <p:ph type="body" idx="13" hasCustomPrompt="1"/>
          </p:nvPr>
        </p:nvSpPr>
        <p:spPr>
          <a:xfrm>
            <a:off x="4583113" y="343897"/>
            <a:ext cx="6772275" cy="857886"/>
          </a:xfrm>
        </p:spPr>
        <p:txBody>
          <a:bodyPr anchor="b">
            <a:normAutofit/>
          </a:bodyPr>
          <a:lstStyle>
            <a:lvl1pPr marL="0" indent="0" algn="l">
              <a:buNone/>
              <a:defRPr sz="2800" b="1"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288535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extLst>
    <p:ext uri="{DCECCB84-F9BA-43D5-87BE-67443E8EF086}">
      <p15:sldGuideLst xmlns:p15="http://schemas.microsoft.com/office/powerpoint/2012/main">
        <p15:guide id="1" pos="288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í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 userDrawn="1"/>
        </p:nvSpPr>
        <p:spPr>
          <a:xfrm>
            <a:off x="0" y="0"/>
            <a:ext cx="4038600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ángulo 7"/>
          <p:cNvSpPr/>
          <p:nvPr userDrawn="1"/>
        </p:nvSpPr>
        <p:spPr>
          <a:xfrm>
            <a:off x="0" y="0"/>
            <a:ext cx="3952905" cy="6858000"/>
          </a:xfrm>
          <a:prstGeom prst="rect">
            <a:avLst/>
          </a:prstGeom>
          <a:solidFill>
            <a:srgbClr val="662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7" y="2194424"/>
            <a:ext cx="2887481" cy="1713502"/>
          </a:xfrm>
        </p:spPr>
        <p:txBody>
          <a:bodyPr anchor="b"/>
          <a:lstStyle>
            <a:lvl1pPr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Título categoría</a:t>
            </a:r>
            <a:endParaRPr lang="es-C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4E-9F1C-4315-BF5E-3E2312D89EF3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Marcador de contenido 2"/>
          <p:cNvSpPr>
            <a:spLocks noGrp="1"/>
          </p:cNvSpPr>
          <p:nvPr>
            <p:ph idx="1"/>
          </p:nvPr>
        </p:nvSpPr>
        <p:spPr>
          <a:xfrm>
            <a:off x="4598125" y="1436913"/>
            <a:ext cx="6757263" cy="4332059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 sz="18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16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4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4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 dirty="0"/>
          </a:p>
        </p:txBody>
      </p:sp>
      <p:sp>
        <p:nvSpPr>
          <p:cNvPr id="11" name="Marcador de texto 2"/>
          <p:cNvSpPr>
            <a:spLocks noGrp="1"/>
          </p:cNvSpPr>
          <p:nvPr>
            <p:ph type="body" idx="13" hasCustomPrompt="1"/>
          </p:nvPr>
        </p:nvSpPr>
        <p:spPr>
          <a:xfrm>
            <a:off x="4583113" y="343897"/>
            <a:ext cx="6772275" cy="857886"/>
          </a:xfrm>
        </p:spPr>
        <p:txBody>
          <a:bodyPr anchor="b">
            <a:normAutofit/>
          </a:bodyPr>
          <a:lstStyle>
            <a:lvl1pPr marL="0" indent="0" algn="l">
              <a:buNone/>
              <a:defRPr sz="2800" b="1">
                <a:solidFill>
                  <a:srgbClr val="662D9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45568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extLst>
    <p:ext uri="{DCECCB84-F9BA-43D5-87BE-67443E8EF086}">
      <p15:sldGuideLst xmlns:p15="http://schemas.microsoft.com/office/powerpoint/2012/main">
        <p15:guide id="1" pos="288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í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 userDrawn="1"/>
        </p:nvSpPr>
        <p:spPr>
          <a:xfrm>
            <a:off x="0" y="0"/>
            <a:ext cx="40386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ángulo 7"/>
          <p:cNvSpPr/>
          <p:nvPr userDrawn="1"/>
        </p:nvSpPr>
        <p:spPr>
          <a:xfrm>
            <a:off x="0" y="0"/>
            <a:ext cx="3952905" cy="6858000"/>
          </a:xfrm>
          <a:prstGeom prst="rect">
            <a:avLst/>
          </a:prstGeom>
          <a:solidFill>
            <a:srgbClr val="56A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7" y="2194424"/>
            <a:ext cx="2887481" cy="1713502"/>
          </a:xfrm>
        </p:spPr>
        <p:txBody>
          <a:bodyPr anchor="b"/>
          <a:lstStyle>
            <a:lvl1pPr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Título categoría</a:t>
            </a:r>
            <a:endParaRPr lang="es-C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4E-9F1C-4315-BF5E-3E2312D89EF3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Marcador de contenido 2"/>
          <p:cNvSpPr>
            <a:spLocks noGrp="1"/>
          </p:cNvSpPr>
          <p:nvPr>
            <p:ph idx="1"/>
          </p:nvPr>
        </p:nvSpPr>
        <p:spPr>
          <a:xfrm>
            <a:off x="4598125" y="1436913"/>
            <a:ext cx="6757263" cy="4332059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 sz="18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16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4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4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 dirty="0"/>
          </a:p>
        </p:txBody>
      </p:sp>
      <p:sp>
        <p:nvSpPr>
          <p:cNvPr id="11" name="Marcador de texto 2"/>
          <p:cNvSpPr>
            <a:spLocks noGrp="1"/>
          </p:cNvSpPr>
          <p:nvPr>
            <p:ph type="body" idx="13" hasCustomPrompt="1"/>
          </p:nvPr>
        </p:nvSpPr>
        <p:spPr>
          <a:xfrm>
            <a:off x="4583113" y="343897"/>
            <a:ext cx="6772275" cy="857886"/>
          </a:xfrm>
        </p:spPr>
        <p:txBody>
          <a:bodyPr anchor="b">
            <a:normAutofit/>
          </a:bodyPr>
          <a:lstStyle>
            <a:lvl1pPr marL="0" indent="0" algn="l">
              <a:buNone/>
              <a:defRPr sz="2800" b="1">
                <a:solidFill>
                  <a:srgbClr val="56A14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10749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extLst>
    <p:ext uri="{DCECCB84-F9BA-43D5-87BE-67443E8EF086}">
      <p15:sldGuideLst xmlns:p15="http://schemas.microsoft.com/office/powerpoint/2012/main">
        <p15:guide id="1" pos="288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í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 userDrawn="1"/>
        </p:nvSpPr>
        <p:spPr>
          <a:xfrm>
            <a:off x="0" y="0"/>
            <a:ext cx="403860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ángulo 7"/>
          <p:cNvSpPr/>
          <p:nvPr userDrawn="1"/>
        </p:nvSpPr>
        <p:spPr>
          <a:xfrm>
            <a:off x="0" y="0"/>
            <a:ext cx="3952905" cy="6858000"/>
          </a:xfrm>
          <a:prstGeom prst="rect">
            <a:avLst/>
          </a:prstGeom>
          <a:solidFill>
            <a:srgbClr val="6038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7" y="2194424"/>
            <a:ext cx="2887481" cy="1713502"/>
          </a:xfrm>
        </p:spPr>
        <p:txBody>
          <a:bodyPr anchor="b"/>
          <a:lstStyle>
            <a:lvl1pPr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Título categoría</a:t>
            </a:r>
            <a:endParaRPr lang="es-C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4E-9F1C-4315-BF5E-3E2312D89EF3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Marcador de contenido 2"/>
          <p:cNvSpPr>
            <a:spLocks noGrp="1"/>
          </p:cNvSpPr>
          <p:nvPr>
            <p:ph idx="1"/>
          </p:nvPr>
        </p:nvSpPr>
        <p:spPr>
          <a:xfrm>
            <a:off x="4598125" y="1436913"/>
            <a:ext cx="6757263" cy="4332059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 sz="18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16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4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4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 dirty="0"/>
          </a:p>
        </p:txBody>
      </p:sp>
      <p:sp>
        <p:nvSpPr>
          <p:cNvPr id="11" name="Marcador de texto 2"/>
          <p:cNvSpPr>
            <a:spLocks noGrp="1"/>
          </p:cNvSpPr>
          <p:nvPr>
            <p:ph type="body" idx="13" hasCustomPrompt="1"/>
          </p:nvPr>
        </p:nvSpPr>
        <p:spPr>
          <a:xfrm>
            <a:off x="4583113" y="343897"/>
            <a:ext cx="6772275" cy="857886"/>
          </a:xfrm>
        </p:spPr>
        <p:txBody>
          <a:bodyPr anchor="b">
            <a:normAutofit/>
          </a:bodyPr>
          <a:lstStyle>
            <a:lvl1pPr marL="0" indent="0" algn="l">
              <a:buNone/>
              <a:defRPr sz="2800" b="1">
                <a:solidFill>
                  <a:srgbClr val="6038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1238853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extLst>
    <p:ext uri="{DCECCB84-F9BA-43D5-87BE-67443E8EF086}">
      <p15:sldGuideLst xmlns:p15="http://schemas.microsoft.com/office/powerpoint/2012/main">
        <p15:guide id="1" pos="288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í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 userDrawn="1"/>
        </p:nvSpPr>
        <p:spPr>
          <a:xfrm>
            <a:off x="0" y="0"/>
            <a:ext cx="403860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ángulo 7"/>
          <p:cNvSpPr/>
          <p:nvPr userDrawn="1"/>
        </p:nvSpPr>
        <p:spPr>
          <a:xfrm>
            <a:off x="0" y="0"/>
            <a:ext cx="3952905" cy="6858000"/>
          </a:xfrm>
          <a:prstGeom prst="rect">
            <a:avLst/>
          </a:prstGeom>
          <a:solidFill>
            <a:srgbClr val="D871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7" y="2194424"/>
            <a:ext cx="2887481" cy="1713502"/>
          </a:xfrm>
        </p:spPr>
        <p:txBody>
          <a:bodyPr anchor="b"/>
          <a:lstStyle>
            <a:lvl1pPr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Título categoría</a:t>
            </a:r>
            <a:endParaRPr lang="es-C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4E-9F1C-4315-BF5E-3E2312D89EF3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Marcador de contenido 2"/>
          <p:cNvSpPr>
            <a:spLocks noGrp="1"/>
          </p:cNvSpPr>
          <p:nvPr>
            <p:ph idx="1"/>
          </p:nvPr>
        </p:nvSpPr>
        <p:spPr>
          <a:xfrm>
            <a:off x="4598125" y="1436913"/>
            <a:ext cx="6757263" cy="4332059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 sz="18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16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4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4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 dirty="0"/>
          </a:p>
        </p:txBody>
      </p:sp>
      <p:sp>
        <p:nvSpPr>
          <p:cNvPr id="11" name="Marcador de texto 2"/>
          <p:cNvSpPr>
            <a:spLocks noGrp="1"/>
          </p:cNvSpPr>
          <p:nvPr>
            <p:ph type="body" idx="13" hasCustomPrompt="1"/>
          </p:nvPr>
        </p:nvSpPr>
        <p:spPr>
          <a:xfrm>
            <a:off x="4583113" y="343897"/>
            <a:ext cx="6772275" cy="857886"/>
          </a:xfrm>
        </p:spPr>
        <p:txBody>
          <a:bodyPr anchor="b">
            <a:normAutofit/>
          </a:bodyPr>
          <a:lstStyle>
            <a:lvl1pPr marL="0" indent="0" algn="l">
              <a:buNone/>
              <a:defRPr sz="2800" b="1">
                <a:solidFill>
                  <a:srgbClr val="D8714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169605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extLst>
    <p:ext uri="{DCECCB84-F9BA-43D5-87BE-67443E8EF086}">
      <p15:sldGuideLst xmlns:p15="http://schemas.microsoft.com/office/powerpoint/2012/main">
        <p15:guide id="1" pos="288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43898"/>
            <a:ext cx="3932237" cy="171350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343897"/>
            <a:ext cx="6172200" cy="542117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49462"/>
            <a:ext cx="3932237" cy="3715612"/>
          </a:xfrm>
        </p:spPr>
        <p:txBody>
          <a:bodyPr/>
          <a:lstStyle>
            <a:lvl1pPr marL="0" indent="0">
              <a:buNone/>
              <a:defRPr sz="16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A1BC-34E6-4F69-BAA7-E7AA549C3608}" type="datetimeFigureOut">
              <a:rPr lang="es-CL" smtClean="0"/>
              <a:t>12-04-2023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4E-9F1C-4315-BF5E-3E2312D89EF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0034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43897"/>
            <a:ext cx="3932237" cy="171350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 hasCustomPrompt="1"/>
          </p:nvPr>
        </p:nvSpPr>
        <p:spPr>
          <a:xfrm>
            <a:off x="5195888" y="343897"/>
            <a:ext cx="6159500" cy="54124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Imagen</a:t>
            </a:r>
            <a:endParaRPr lang="es-C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6989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A1BC-34E6-4F69-BAA7-E7AA549C3608}" type="datetimeFigureOut">
              <a:rPr lang="es-CL" smtClean="0"/>
              <a:t>12-04-2023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4E-9F1C-4315-BF5E-3E2312D89EF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38339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01" userDrawn="1">
          <p15:clr>
            <a:srgbClr val="FBAE40"/>
          </p15:clr>
        </p15:guide>
        <p15:guide id="2" pos="3273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ambio de tem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1908267"/>
            <a:ext cx="5400674" cy="2400299"/>
          </a:xfrm>
        </p:spPr>
        <p:txBody>
          <a:bodyPr>
            <a:normAutofit/>
          </a:bodyPr>
          <a:lstStyle>
            <a:lvl1pPr>
              <a:defRPr sz="5400" baseline="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05A1BC-34E6-4F69-BAA7-E7AA549C3608}" type="datetimeFigureOut">
              <a:rPr lang="es-CL" smtClean="0"/>
              <a:pPr/>
              <a:t>12-04-2023</a:t>
            </a:fld>
            <a:endParaRPr lang="es-C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04989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A1BC-34E6-4F69-BAA7-E7AA549C3608}" type="datetimeFigureOut">
              <a:rPr lang="es-CL" smtClean="0"/>
              <a:t>12-04-2023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4E-9F1C-4315-BF5E-3E2312D89EF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201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37010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2498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A1BC-34E6-4F69-BAA7-E7AA549C3608}" type="datetimeFigureOut">
              <a:rPr lang="es-CL" smtClean="0"/>
              <a:t>12-04-2023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4E-9F1C-4315-BF5E-3E2312D89EF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030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57444"/>
            <a:ext cx="5113338" cy="389590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40462" y="1857444"/>
            <a:ext cx="5113337" cy="389590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A1BC-34E6-4F69-BAA7-E7AA549C3608}" type="datetimeFigureOut">
              <a:rPr lang="es-CL" smtClean="0"/>
              <a:t>12-04-2023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068693"/>
            <a:ext cx="4114800" cy="365125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4E-9F1C-4315-BF5E-3E2312D89EF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9546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as d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A1BC-34E6-4F69-BAA7-E7AA549C3608}" type="datetimeFigureOut">
              <a:rPr lang="es-CL" smtClean="0"/>
              <a:t>12-04-2023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068693"/>
            <a:ext cx="4114800" cy="365125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4E-9F1C-4315-BF5E-3E2312D89EF3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1994263"/>
            <a:ext cx="5119688" cy="3774712"/>
          </a:xfrm>
        </p:spPr>
        <p:txBody>
          <a:bodyPr>
            <a:normAutofit/>
          </a:bodyPr>
          <a:lstStyle>
            <a:lvl1pPr marL="0" indent="0">
              <a:buNone/>
              <a:defRPr sz="1800" baseline="0">
                <a:solidFill>
                  <a:schemeClr val="bg2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Texto</a:t>
            </a:r>
          </a:p>
        </p:txBody>
      </p:sp>
      <p:sp>
        <p:nvSpPr>
          <p:cNvPr id="9" name="Marcador de texto 2"/>
          <p:cNvSpPr>
            <a:spLocks noGrp="1"/>
          </p:cNvSpPr>
          <p:nvPr>
            <p:ph type="body" idx="13" hasCustomPrompt="1"/>
          </p:nvPr>
        </p:nvSpPr>
        <p:spPr>
          <a:xfrm>
            <a:off x="6240463" y="2013222"/>
            <a:ext cx="5119688" cy="375575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2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3761142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43897"/>
            <a:ext cx="10515600" cy="134679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1175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Subtítulo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11750" cy="32639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240462" y="1681163"/>
            <a:ext cx="5114925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Subtítulo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240462" y="2505075"/>
            <a:ext cx="5114925" cy="32639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A1BC-34E6-4F69-BAA7-E7AA549C3608}" type="datetimeFigureOut">
              <a:rPr lang="es-CL" smtClean="0"/>
              <a:t>12-04-2023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4E-9F1C-4315-BF5E-3E2312D89EF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0221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A1BC-34E6-4F69-BAA7-E7AA549C3608}" type="datetimeFigureOut">
              <a:rPr lang="es-CL" smtClean="0"/>
              <a:t>12-04-2023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4E-9F1C-4315-BF5E-3E2312D89EF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579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A1BC-34E6-4F69-BAA7-E7AA549C3608}" type="datetimeFigureOut">
              <a:rPr lang="es-CL" smtClean="0"/>
              <a:t>12-04-2023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4E-9F1C-4315-BF5E-3E2312D89EF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0340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9788" y="34389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307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06869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5A1BC-34E6-4F69-BAA7-E7AA549C3608}" type="datetimeFigureOut">
              <a:rPr lang="es-CL" smtClean="0"/>
              <a:t>12-04-2023</a:t>
            </a:fld>
            <a:endParaRPr lang="es-C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06869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1432177" y="343897"/>
            <a:ext cx="4528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42840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66" r:id="rId6"/>
    <p:sldLayoutId id="2147483653" r:id="rId7"/>
    <p:sldLayoutId id="2147483654" r:id="rId8"/>
    <p:sldLayoutId id="2147483655" r:id="rId9"/>
    <p:sldLayoutId id="2147483656" r:id="rId10"/>
    <p:sldLayoutId id="2147483667" r:id="rId11"/>
    <p:sldLayoutId id="2147483668" r:id="rId12"/>
    <p:sldLayoutId id="2147483669" r:id="rId13"/>
    <p:sldLayoutId id="2147483670" r:id="rId14"/>
    <p:sldLayoutId id="2147483661" r:id="rId15"/>
    <p:sldLayoutId id="2147483657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634" userDrawn="1">
          <p15:clr>
            <a:srgbClr val="F26B43"/>
          </p15:clr>
        </p15:guide>
        <p15:guide id="2" pos="529" userDrawn="1">
          <p15:clr>
            <a:srgbClr val="F26B43"/>
          </p15:clr>
        </p15:guide>
        <p15:guide id="3" pos="7151" userDrawn="1">
          <p15:clr>
            <a:srgbClr val="F26B43"/>
          </p15:clr>
        </p15:guide>
        <p15:guide id="7" orient="horz" pos="21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17241" y="1122363"/>
            <a:ext cx="11579290" cy="2387600"/>
          </a:xfrm>
        </p:spPr>
        <p:txBody>
          <a:bodyPr>
            <a:noAutofit/>
          </a:bodyPr>
          <a:lstStyle/>
          <a:p>
            <a:r>
              <a:rPr lang="es-CL" sz="4600" dirty="0"/>
              <a:t>Plataforma para la gestión del riesgo y resiliencia urbana frente a precipitaciones producto de cambio climático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387599"/>
          </a:xfrm>
        </p:spPr>
        <p:txBody>
          <a:bodyPr>
            <a:normAutofit lnSpcReduction="10000"/>
          </a:bodyPr>
          <a:lstStyle/>
          <a:p>
            <a:r>
              <a:rPr lang="es-CL" sz="1600" dirty="0"/>
              <a:t>Proyecto 19BP-117373 CORFO INNOVA CHILE (2020-2023)</a:t>
            </a:r>
          </a:p>
          <a:p>
            <a:r>
              <a:rPr lang="es-CL" sz="1600" dirty="0"/>
              <a:t>Bienes Públicos Estratégicos para la Competitividad </a:t>
            </a:r>
          </a:p>
          <a:p>
            <a:r>
              <a:rPr lang="es-CL" sz="1600" b="1" dirty="0"/>
              <a:t>Beneficiario: </a:t>
            </a:r>
            <a:r>
              <a:rPr lang="es-CL" sz="1600" dirty="0"/>
              <a:t>Universidad del Bío-Bío</a:t>
            </a:r>
          </a:p>
          <a:p>
            <a:r>
              <a:rPr lang="es-CL" sz="1600" b="1" dirty="0"/>
              <a:t>Mandante: </a:t>
            </a:r>
            <a:r>
              <a:rPr lang="es-CL" sz="1600" dirty="0"/>
              <a:t>Servicio De Vivienda Y Urbanismo-Región Del Biobío</a:t>
            </a:r>
          </a:p>
          <a:p>
            <a:endParaRPr lang="es-CL" dirty="0"/>
          </a:p>
          <a:p>
            <a:r>
              <a:rPr lang="es-CL" sz="1300" dirty="0"/>
              <a:t>Dr. Iván Cartes (Director)</a:t>
            </a:r>
          </a:p>
          <a:p>
            <a:r>
              <a:rPr lang="es-CL" sz="1300" dirty="0"/>
              <a:t>Dr. Francisco Núñez (Director Alterno)</a:t>
            </a:r>
          </a:p>
        </p:txBody>
      </p:sp>
    </p:spTree>
    <p:extLst>
      <p:ext uri="{BB962C8B-B14F-4D97-AF65-F5344CB8AC3E}">
        <p14:creationId xmlns:p14="http://schemas.microsoft.com/office/powerpoint/2010/main" val="2573332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A37833-39A1-D173-E409-60C0AEA94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Equipo de Trabajo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C71CED-AD8C-451B-492A-B1DF26F75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78922"/>
          </a:xfrm>
        </p:spPr>
        <p:txBody>
          <a:bodyPr>
            <a:normAutofit fontScale="92500" lnSpcReduction="10000"/>
          </a:bodyPr>
          <a:lstStyle/>
          <a:p>
            <a:r>
              <a:rPr lang="es-CL" sz="2200" dirty="0"/>
              <a:t>Dr. Iván Cartes (Director/Resiliencia Urbana)</a:t>
            </a:r>
          </a:p>
          <a:p>
            <a:r>
              <a:rPr lang="es-CL" sz="2200" dirty="0"/>
              <a:t>Dr. Francisco Núñez (Director Alterno /Plataformas Urbanas)</a:t>
            </a:r>
          </a:p>
          <a:p>
            <a:r>
              <a:rPr lang="es-CL" sz="2200" dirty="0"/>
              <a:t>Dr. Sergio Baeriswyl  (Resiliencia Urbana)</a:t>
            </a:r>
          </a:p>
          <a:p>
            <a:r>
              <a:rPr lang="es-CL" sz="2200" dirty="0"/>
              <a:t>Dr. Elías Albornoz (Geomática)</a:t>
            </a:r>
          </a:p>
          <a:p>
            <a:r>
              <a:rPr lang="es-CL" sz="2200" dirty="0"/>
              <a:t>Dr. Aarón Napadensky (SIG)</a:t>
            </a:r>
          </a:p>
          <a:p>
            <a:r>
              <a:rPr lang="es-CL" sz="2200" dirty="0"/>
              <a:t>Mg. Mariella Gutierrez (Informática de Plataformas) </a:t>
            </a:r>
          </a:p>
          <a:p>
            <a:r>
              <a:rPr lang="es-CL" sz="2200" dirty="0"/>
              <a:t>Ing. Rocío Feris (Bases de Datos)</a:t>
            </a:r>
          </a:p>
          <a:p>
            <a:r>
              <a:rPr lang="es-CL" sz="2200" dirty="0"/>
              <a:t>Ing. Héctor Ayala (Informática)</a:t>
            </a:r>
          </a:p>
          <a:p>
            <a:r>
              <a:rPr lang="es-CL" sz="2200" dirty="0"/>
              <a:t>Ing. Mauricio Espina (Participación Ciudadana)</a:t>
            </a:r>
          </a:p>
          <a:p>
            <a:r>
              <a:rPr lang="es-CL" sz="2200" dirty="0"/>
              <a:t>Esp. Juan Espinoza (SIG)</a:t>
            </a:r>
          </a:p>
          <a:p>
            <a:r>
              <a:rPr lang="es-CL" sz="2200" dirty="0"/>
              <a:t>Esp. Miguel Yañez (SIG)</a:t>
            </a:r>
          </a:p>
          <a:p>
            <a:r>
              <a:rPr lang="es-CL" sz="2200" dirty="0"/>
              <a:t>Michael López (Diseño Gráfico)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57194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D49665-31B1-5132-3CA9-ED7810E63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Temática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E49EC1-2A6F-A0C4-3399-EB32A1CE3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/>
              <a:t>1. Evaluación periódica de la vulnerabilidad de sistemas humanos y naturales frente a los impactos del cambio climático </a:t>
            </a:r>
          </a:p>
          <a:p>
            <a:pPr marL="0" indent="0" algn="just">
              <a:buNone/>
            </a:pPr>
            <a:r>
              <a:rPr lang="es-ES" dirty="0">
                <a:solidFill>
                  <a:schemeClr val="tx1"/>
                </a:solidFill>
              </a:rPr>
              <a:t>2. Implementar medidas dirigidas a reducir la vulnerabilidad y aumentar la capacidad adaptativa de los sistemas humanos y naturales del país</a:t>
            </a:r>
          </a:p>
          <a:p>
            <a:pPr marL="0" indent="0" algn="just">
              <a:buNone/>
            </a:pPr>
            <a:r>
              <a:rPr lang="es-ES" dirty="0"/>
              <a:t> 3. Monitoreo y reporte periódico que permitan dar a conocer el avance de la adaptación en el país </a:t>
            </a:r>
          </a:p>
          <a:p>
            <a:pPr marL="0" indent="0" algn="just">
              <a:buNone/>
            </a:pPr>
            <a:r>
              <a:rPr lang="es-ES" dirty="0"/>
              <a:t>4. Caracterización de los ecosistemas, procesos hidrológicos, productividad de las cuencas, capital social y gobernanza territorial, conflictos socio ambientales y el mapeo de la vulnerabilidad socio ecológica de los diferentes sectores y territorios.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78425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08CE79-50B4-815D-BE3A-5BC0FCD14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El Proyecto: Aspectos Relevantes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21EE4F-6008-D89D-90E7-C709E765A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Conceptos claves:</a:t>
            </a:r>
          </a:p>
          <a:p>
            <a:pPr marL="0" indent="0">
              <a:buNone/>
            </a:pPr>
            <a:endParaRPr lang="es-CL" dirty="0"/>
          </a:p>
          <a:p>
            <a:pPr marL="0" lvl="1" indent="0">
              <a:spcBef>
                <a:spcPts val="1000"/>
              </a:spcBef>
              <a:buNone/>
            </a:pPr>
            <a:r>
              <a:rPr lang="es-CL" sz="2400" dirty="0"/>
              <a:t>	Precipitaciones/Desastres Urbanos/Vulnerabilidad/Resiliencia</a:t>
            </a:r>
          </a:p>
          <a:p>
            <a:pPr marL="0" lvl="1" indent="0">
              <a:spcBef>
                <a:spcPts val="1000"/>
              </a:spcBef>
              <a:buNone/>
            </a:pPr>
            <a:endParaRPr lang="es-CL" sz="2400" dirty="0"/>
          </a:p>
          <a:p>
            <a:pPr marL="0" lvl="1" indent="0">
              <a:spcBef>
                <a:spcPts val="1000"/>
              </a:spcBef>
              <a:buNone/>
            </a:pPr>
            <a:r>
              <a:rPr lang="es-CL" sz="2400" dirty="0"/>
              <a:t>Problema/Desafío/Oportunidad</a:t>
            </a:r>
          </a:p>
          <a:p>
            <a:pPr marL="0" lvl="1" indent="0">
              <a:spcBef>
                <a:spcPts val="1000"/>
              </a:spcBef>
              <a:buNone/>
            </a:pPr>
            <a:endParaRPr lang="es-CL" sz="2400" dirty="0"/>
          </a:p>
          <a:p>
            <a:pPr marL="0" lvl="2" indent="0" algn="just">
              <a:spcBef>
                <a:spcPts val="1000"/>
              </a:spcBef>
              <a:buNone/>
            </a:pPr>
            <a:r>
              <a:rPr lang="es-ES" sz="2400" dirty="0"/>
              <a:t>	Implementar medidas dirigidas a reducir la vulnerabilidad y aumentar 	la capacidad adaptativa de los sistemas humanos y naturales del 	país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2709473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430A37-CD1D-9799-6B22-275A64E18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El Proyecto: Objetivo General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818042-98FA-2DCD-1383-09BC15018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/>
              <a:t>Diseñar e implementar una </a:t>
            </a:r>
            <a:r>
              <a:rPr lang="es-ES" dirty="0">
                <a:solidFill>
                  <a:schemeClr val="tx1"/>
                </a:solidFill>
              </a:rPr>
              <a:t>plataforma científico-tecnológica</a:t>
            </a:r>
            <a:r>
              <a:rPr lang="es-ES" dirty="0"/>
              <a:t>, soportada por un sistema informático, orientada a la </a:t>
            </a:r>
            <a:r>
              <a:rPr lang="es-ES" dirty="0">
                <a:solidFill>
                  <a:schemeClr val="tx1"/>
                </a:solidFill>
              </a:rPr>
              <a:t>gestión del riesgo y resiliencia de los sistemas urbanos</a:t>
            </a:r>
            <a:r>
              <a:rPr lang="es-ES" dirty="0"/>
              <a:t> frente a eventos de precipitaciones catastróficas producto de </a:t>
            </a:r>
            <a:r>
              <a:rPr lang="es-ES" dirty="0">
                <a:solidFill>
                  <a:schemeClr val="tx1"/>
                </a:solidFill>
              </a:rPr>
              <a:t>cambio climático</a:t>
            </a:r>
            <a:r>
              <a:rPr lang="es-ES" dirty="0"/>
              <a:t>, en las comunas del  Área Metropolitana de Concepción a efecto de implementar medidas dirigidas a </a:t>
            </a:r>
            <a:r>
              <a:rPr lang="es-ES" dirty="0">
                <a:solidFill>
                  <a:schemeClr val="tx1"/>
                </a:solidFill>
              </a:rPr>
              <a:t>reducir la vulnerabilidad</a:t>
            </a:r>
            <a:r>
              <a:rPr lang="es-ES" dirty="0"/>
              <a:t> y aumentar la capacidad adaptativa de los sistemas humanos y naturales.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58357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240A6C-3A38-E8D5-1BD1-D8604575D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El Proyecto: Objetivos Específicos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0D1913-C913-14EE-8C42-AA721217C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S" sz="2000" dirty="0"/>
              <a:t>Diseñar y especificar una </a:t>
            </a:r>
            <a:r>
              <a:rPr lang="es-ES" sz="2000" dirty="0">
                <a:solidFill>
                  <a:schemeClr val="tx1"/>
                </a:solidFill>
              </a:rPr>
              <a:t>plataforma tecnológica modular en ambiente Web</a:t>
            </a:r>
            <a:r>
              <a:rPr lang="es-ES" sz="2000" dirty="0"/>
              <a:t>, integrada multifuncional e interoperable, orientada a prevenir pérdidas sociales, ambientales, económicas. </a:t>
            </a:r>
          </a:p>
          <a:p>
            <a:pPr algn="just"/>
            <a:r>
              <a:rPr lang="es-ES" sz="2000" dirty="0"/>
              <a:t>Implementar una base estandarizada de </a:t>
            </a:r>
            <a:r>
              <a:rPr lang="es-ES" sz="2000" dirty="0">
                <a:solidFill>
                  <a:schemeClr val="tx1"/>
                </a:solidFill>
              </a:rPr>
              <a:t>datos geoespaciales</a:t>
            </a:r>
            <a:r>
              <a:rPr lang="es-ES" sz="2000" dirty="0"/>
              <a:t>, que contenga modelos de sistematización adecuada de datos, información territorial, normativa, edificación, infraestructura y planes maestros.</a:t>
            </a:r>
          </a:p>
          <a:p>
            <a:pPr algn="just"/>
            <a:r>
              <a:rPr lang="es-ES" sz="2000" dirty="0"/>
              <a:t>Formular </a:t>
            </a:r>
            <a:r>
              <a:rPr lang="es-ES" sz="2000" dirty="0">
                <a:solidFill>
                  <a:schemeClr val="tx1"/>
                </a:solidFill>
              </a:rPr>
              <a:t>aplicaciones tecnológicas </a:t>
            </a:r>
            <a:r>
              <a:rPr lang="es-ES" sz="2000" dirty="0"/>
              <a:t>modulares, orientadas a optimizar la gestión, la formulación de normativas y la toma de decisiones relativas a riesgos de desastres por precipitaciones. </a:t>
            </a:r>
          </a:p>
          <a:p>
            <a:pPr algn="just"/>
            <a:r>
              <a:rPr lang="es-ES" sz="2000" dirty="0"/>
              <a:t>Disponer y operar la plataforma y sus aplicaciones en un ambiente de </a:t>
            </a:r>
            <a:r>
              <a:rPr lang="es-ES" sz="2000" dirty="0">
                <a:solidFill>
                  <a:schemeClr val="tx1"/>
                </a:solidFill>
              </a:rPr>
              <a:t>coordinación técnica </a:t>
            </a:r>
            <a:r>
              <a:rPr lang="es-ES" sz="2000" dirty="0"/>
              <a:t>institucional, </a:t>
            </a:r>
            <a:r>
              <a:rPr lang="es-ES" sz="2000" dirty="0" err="1"/>
              <a:t>educaciónal</a:t>
            </a:r>
            <a:r>
              <a:rPr lang="es-ES" sz="2000" dirty="0"/>
              <a:t> y participación ciudadana.</a:t>
            </a:r>
          </a:p>
          <a:p>
            <a:pPr algn="just"/>
            <a:r>
              <a:rPr lang="es-ES" sz="2000" dirty="0"/>
              <a:t>Difundir la plataforma, usos y potencialidades a la </a:t>
            </a:r>
            <a:r>
              <a:rPr lang="es-ES" sz="2000" dirty="0">
                <a:solidFill>
                  <a:schemeClr val="tx1"/>
                </a:solidFill>
              </a:rPr>
              <a:t>comunidad local y regional </a:t>
            </a:r>
            <a:r>
              <a:rPr lang="es-ES" sz="2000" dirty="0"/>
              <a:t>y, realizar transferencia tecnológica relativa a la planificación y la gestión </a:t>
            </a: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2651402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64BD14-BA3C-4A21-C8B8-CC1ECF8FD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Origen: Ciudades y Cambio Climático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6547FB-C52C-5A8E-6ACF-F6DED5265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Aumento de la frecuencia de episodios de lluvias torrenciales en muchas  parte del planeta y necesidad de diseñar e implementar infraestructura urbana resiliente.</a:t>
            </a:r>
          </a:p>
          <a:p>
            <a:endParaRPr lang="es-ES" dirty="0"/>
          </a:p>
          <a:p>
            <a:pPr algn="just"/>
            <a:r>
              <a:rPr lang="es-ES" dirty="0"/>
              <a:t>El Área Metropolitana de Concepción (1.000.000 hab. App.) ha experimentado inundaciones masivas producto de lluvias torrenciales (400 </a:t>
            </a:r>
            <a:r>
              <a:rPr lang="es-ES" dirty="0" err="1"/>
              <a:t>mms</a:t>
            </a:r>
            <a:r>
              <a:rPr lang="es-ES" dirty="0"/>
              <a:t>/48 horas , año 2006*), con graves pérdidas en viviendas, equipamiento e infraestructura,  población damnificada y dificultades de acceso a lugares de vivienda,  estudio, trabajo, abastecimiento.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es-ES" sz="1400" dirty="0"/>
              <a:t>*:INFORME SISTEMA FRONTAL  10 AL 13 DE JULIO 2006, ONEMI SEPTIEMBRE 2006</a:t>
            </a:r>
            <a:endParaRPr lang="es-CL" sz="1400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91335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E3854A-6C7D-7852-B78D-39E425EC3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Etapas del Proyecto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EE2FCF-E25F-756F-F867-1A7122514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000" dirty="0"/>
              <a:t>Desarrollo (12meses)</a:t>
            </a:r>
          </a:p>
          <a:p>
            <a:pPr marL="457200" lvl="1" indent="0" algn="just">
              <a:buNone/>
            </a:pPr>
            <a:r>
              <a:rPr lang="es-ES" sz="1800" dirty="0"/>
              <a:t>Esta etapa tiene por finalidad el desarrollo del bien publico propuesto, mediante la articulación entre los actores del ámbito publico y privado</a:t>
            </a:r>
          </a:p>
          <a:p>
            <a:pPr marL="457200" lvl="1" indent="0" algn="just">
              <a:buNone/>
            </a:pPr>
            <a:endParaRPr lang="es-CL" sz="1800" dirty="0"/>
          </a:p>
          <a:p>
            <a:r>
              <a:rPr lang="es-CL" sz="2000" dirty="0"/>
              <a:t>Transferencia (12 meses)</a:t>
            </a:r>
          </a:p>
          <a:p>
            <a:pPr marL="457200" lvl="1" indent="0" algn="just">
              <a:buNone/>
            </a:pPr>
            <a:r>
              <a:rPr lang="es-ES" sz="1800" dirty="0"/>
              <a:t>implementar el modelo de transferencia de los resultados de la Etapa 1, de tal forma que el bien publico quede plenamente disponible para ser utilizado por los beneficiarios atendidos</a:t>
            </a:r>
          </a:p>
          <a:p>
            <a:pPr marL="457200" lvl="1" indent="0" algn="just">
              <a:buNone/>
            </a:pPr>
            <a:endParaRPr lang="es-CL" sz="1800" dirty="0"/>
          </a:p>
          <a:p>
            <a:r>
              <a:rPr lang="es-CL" sz="2000" dirty="0"/>
              <a:t>Difusión (6 meses)</a:t>
            </a:r>
          </a:p>
          <a:p>
            <a:endParaRPr lang="es-CL" sz="2000" dirty="0"/>
          </a:p>
          <a:p>
            <a:pPr marL="457200" lvl="1" indent="0" algn="just">
              <a:buNone/>
            </a:pPr>
            <a:r>
              <a:rPr lang="es-ES" sz="1800" dirty="0"/>
              <a:t>Esta etapa tiene por finalidad realizar las actividades necesarias para que el bien público se difunda</a:t>
            </a:r>
            <a:endParaRPr lang="es-CL" sz="1800" dirty="0"/>
          </a:p>
        </p:txBody>
      </p:sp>
    </p:spTree>
    <p:extLst>
      <p:ext uri="{BB962C8B-B14F-4D97-AF65-F5344CB8AC3E}">
        <p14:creationId xmlns:p14="http://schemas.microsoft.com/office/powerpoint/2010/main" val="2498989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EAA0AF-260A-DF13-14DB-57A056788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130777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Programa 1">
      <a:dk1>
        <a:srgbClr val="0072BB"/>
      </a:dk1>
      <a:lt1>
        <a:srgbClr val="FFFFFF"/>
      </a:lt1>
      <a:dk2>
        <a:srgbClr val="0072BB"/>
      </a:dk2>
      <a:lt2>
        <a:srgbClr val="F2F2F2"/>
      </a:lt2>
      <a:accent1>
        <a:srgbClr val="5B9BD5"/>
      </a:accent1>
      <a:accent2>
        <a:srgbClr val="D87149"/>
      </a:accent2>
      <a:accent3>
        <a:srgbClr val="662D91"/>
      </a:accent3>
      <a:accent4>
        <a:srgbClr val="FFC000"/>
      </a:accent4>
      <a:accent5>
        <a:srgbClr val="603813"/>
      </a:accent5>
      <a:accent6>
        <a:srgbClr val="70AD47"/>
      </a:accent6>
      <a:hlink>
        <a:srgbClr val="FFC000"/>
      </a:hlink>
      <a:folHlink>
        <a:srgbClr val="FF0000"/>
      </a:folHlink>
    </a:clrScheme>
    <a:fontScheme name="Personalizado 1">
      <a:majorFont>
        <a:latin typeface="Roboto Bol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2B6266D1-7C7C-45A1-B851-4B84DF244E47}" vid="{A7A7776F-9274-47F0-9FEE-A8D86C1B32D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Diseño Proyecto</Template>
  <TotalTime>14388</TotalTime>
  <Words>696</Words>
  <Application>Microsoft Office PowerPoint</Application>
  <PresentationFormat>Panorámica</PresentationFormat>
  <Paragraphs>59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Roboto</vt:lpstr>
      <vt:lpstr>Roboto Bold</vt:lpstr>
      <vt:lpstr>Roboto Light</vt:lpstr>
      <vt:lpstr>Tema de Office</vt:lpstr>
      <vt:lpstr>Plataforma para la gestión del riesgo y resiliencia urbana frente a precipitaciones producto de cambio climático</vt:lpstr>
      <vt:lpstr>Equipo de Trabajo</vt:lpstr>
      <vt:lpstr>Temática</vt:lpstr>
      <vt:lpstr>El Proyecto: Aspectos Relevantes</vt:lpstr>
      <vt:lpstr>El Proyecto: Objetivo General</vt:lpstr>
      <vt:lpstr>El Proyecto: Objetivos Específicos</vt:lpstr>
      <vt:lpstr>Origen: Ciudades y Cambio Climático</vt:lpstr>
      <vt:lpstr>Etapas del Proyecto</vt:lpstr>
      <vt:lpstr>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Javier Núñez Cerda</dc:creator>
  <cp:lastModifiedBy>Francisco Javier Núñez Cerda</cp:lastModifiedBy>
  <cp:revision>24</cp:revision>
  <dcterms:created xsi:type="dcterms:W3CDTF">2023-03-30T14:53:48Z</dcterms:created>
  <dcterms:modified xsi:type="dcterms:W3CDTF">2023-04-12T23:19:10Z</dcterms:modified>
</cp:coreProperties>
</file>